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1"/>
  </p:notesMasterIdLst>
  <p:sldIdLst>
    <p:sldId id="256" r:id="rId6"/>
    <p:sldId id="257" r:id="rId7"/>
    <p:sldId id="260" r:id="rId8"/>
    <p:sldId id="261" r:id="rId9"/>
    <p:sldId id="259" r:id="rId10"/>
    <p:sldId id="258" r:id="rId11"/>
    <p:sldId id="262" r:id="rId12"/>
    <p:sldId id="264" r:id="rId13"/>
    <p:sldId id="265" r:id="rId14"/>
    <p:sldId id="400" r:id="rId15"/>
    <p:sldId id="263" r:id="rId16"/>
    <p:sldId id="397" r:id="rId17"/>
    <p:sldId id="398" r:id="rId18"/>
    <p:sldId id="280" r:id="rId19"/>
    <p:sldId id="266" r:id="rId20"/>
    <p:sldId id="279" r:id="rId21"/>
    <p:sldId id="281" r:id="rId22"/>
    <p:sldId id="313" r:id="rId23"/>
    <p:sldId id="303" r:id="rId24"/>
    <p:sldId id="399" r:id="rId25"/>
    <p:sldId id="302" r:id="rId26"/>
    <p:sldId id="299" r:id="rId27"/>
    <p:sldId id="288" r:id="rId28"/>
    <p:sldId id="296" r:id="rId29"/>
    <p:sldId id="40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04F4E-FF57-4C32-BADB-F3E9E71B3DFC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D7216-434E-4E26-90E4-B985DF38E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7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A0201180-B230-9780-A07F-FF7C012E8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D3540B3D-ED94-92A0-FEC5-51D75C55297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592931" y="4921250"/>
            <a:ext cx="6925469" cy="45021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/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Pathogenesis of dust particulate matter (PM)-associated occupational lung diseases. Schematic shows the entry of particulate matter (PM</a:t>
            </a:r>
            <a:r>
              <a:rPr lang="en-GB" altLang="en-US" baseline="-33000" dirty="0">
                <a:latin typeface="Arial" panose="020B0604020202020204" pitchFamily="34" charset="0"/>
                <a:cs typeface="msgothic" charset="0"/>
              </a:rPr>
              <a:t>10</a:t>
            </a: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 and below) through environmental/occupational exposure into lungs and development of subsequent respiratory complications, which include increased cellular influx (macrophages, neutrophils, T-lymphocytes and B-cells), alveolar destruction (emphysema) and structural changes (collagen and mucus deposition) leading to chronic bronchitis. </a:t>
            </a:r>
            <a:r>
              <a:rPr lang="en-GB" altLang="en-US" dirty="0" err="1">
                <a:latin typeface="Arial" panose="020B0604020202020204" pitchFamily="34" charset="0"/>
                <a:cs typeface="msgothic" charset="0"/>
              </a:rPr>
              <a:t>PM</a:t>
            </a:r>
            <a:r>
              <a:rPr lang="en-GB" altLang="en-US" baseline="-33000" dirty="0" err="1">
                <a:latin typeface="Arial" panose="020B0604020202020204" pitchFamily="34" charset="0"/>
                <a:cs typeface="msgothic" charset="0"/>
              </a:rPr>
              <a:t>x</a:t>
            </a: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: particles with a 50% cut-off aerodynamic diameter of x µm; CWP: coal worker's pneumoconiosis.</a:t>
            </a:r>
            <a:br>
              <a:rPr lang="en-GB" altLang="en-US" dirty="0">
                <a:latin typeface="Arial" panose="020B0604020202020204" pitchFamily="34" charset="0"/>
                <a:cs typeface="msgothic" charset="0"/>
              </a:rPr>
            </a:br>
            <a:br>
              <a:rPr lang="en-GB" altLang="en-US" dirty="0">
                <a:latin typeface="Arial" panose="020B0604020202020204" pitchFamily="34" charset="0"/>
                <a:cs typeface="msgothic" charset="0"/>
              </a:rPr>
            </a:br>
            <a:r>
              <a:rPr lang="en-US" sz="1800" b="0" i="0" u="none" strike="noStrike" baseline="0" dirty="0">
                <a:solidFill>
                  <a:srgbClr val="005595"/>
                </a:solidFill>
                <a:latin typeface="AdvTT3e3c8cd7"/>
              </a:rPr>
              <a:t>Abstract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Workers in the mining and construction industries are at increased risk of respiratory and other diseases as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a result of being exposed to harmful levels of airborne particulate matter (PM) for extended periods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time. While clear links have been established between PM exposure and the development of occupational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lung disease, the mechanisms are still poorly understood. A greater understanding of how exposures 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different levels and types of PM encountered in mining and construction workplaces affect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pathophysiological processes in the airways and lungs and result in different forms of occupational lung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disease is urgently required. Such information is needed to inform safe exposure limits and monitoring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guidelines for different types of PM and development of biomarkers for earlier disease diagnosis.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Suspended particles with a 50% cut-off aerodynamic diameter of 10 </a:t>
            </a:r>
            <a:r>
              <a:rPr lang="en-US" sz="1800" b="0" i="0" u="none" strike="noStrike" baseline="0" dirty="0" err="1">
                <a:solidFill>
                  <a:srgbClr val="231F20"/>
                </a:solidFill>
                <a:latin typeface="AdvTT1778526c"/>
              </a:rPr>
              <a:t>μm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 and 2.5 </a:t>
            </a:r>
            <a:r>
              <a:rPr lang="en-US" sz="1800" b="0" i="0" u="none" strike="noStrike" baseline="0" dirty="0" err="1">
                <a:solidFill>
                  <a:srgbClr val="231F20"/>
                </a:solidFill>
                <a:latin typeface="AdvTT1778526c"/>
              </a:rPr>
              <a:t>μm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 are considered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biologically active owing to their ability to bypass the upper respiratory tract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+20"/>
              </a:rPr>
              <a:t>’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s </a:t>
            </a:r>
            <a:r>
              <a:rPr lang="en-US" sz="1800" b="0" i="0" u="none" strike="noStrike" baseline="0" dirty="0" err="1">
                <a:solidFill>
                  <a:srgbClr val="231F20"/>
                </a:solidFill>
                <a:latin typeface="AdvTT1778526c"/>
              </a:rPr>
              <a:t>defences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 and penetrate deep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into the lung parenchyma, where they induce potentially irreversible damage, impair lung function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reduce the quality of life. Here we review the current understanding of occupational respiratory diseases,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including coal worker pneumoconiosis and silicosis, and how PM exposure may affect pathophysiological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responses in the airways and lungs. We also highlight the use of experimental models for better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understanding these mechanisms of pathogenesis. We outline the urgency for revised dust control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strategies, and the need for evidence-based identification of safe level exposures using clinical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experimental studies to better protect workers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+20"/>
              </a:rPr>
              <a:t>’ 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TT1778526c"/>
              </a:rPr>
              <a:t>health.</a:t>
            </a:r>
            <a:endParaRPr lang="en-GB" altLang="en-US" dirty="0">
              <a:latin typeface="Arial" panose="020B0604020202020204" pitchFamily="34" charset="0"/>
              <a:cs typeface="msgothic" charset="0"/>
            </a:endParaRP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en-US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7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>
            <a:extLst>
              <a:ext uri="{FF2B5EF4-FFF2-40B4-BE49-F238E27FC236}">
                <a16:creationId xmlns:a16="http://schemas.microsoft.com/office/drawing/2014/main" id="{5AD6C4E6-25F2-B6CE-013F-9FFD0E18C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43B91E-D8F6-41DF-9156-79930EB08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35E05759-B86A-BDE9-DA04-AB15E1A9A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D80BA859-4068-5263-FB53-24A79E88A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EE9F-F155-FA32-0E34-A2C0BCDBF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5B0C9-6BA9-93CE-FEC0-152850FB8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2860B-6768-C48B-A9F7-FE0A8B47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B6ECB-B514-B74F-BA80-0449F576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84B7-8020-D756-0C60-B90E723F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66B27-5704-4F97-D796-95EA170A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3FB0B8-7F7F-A3D9-4392-CBCC64AE8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F9834-B1E0-692A-2ABE-64900DEB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D95FB-97AF-2B24-4D63-291A5ABE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4C0CE-8D01-7145-5A58-6019F7C0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3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F49710-B4A4-697D-91C8-191E757A9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4FCC1-8432-2727-EE66-B5A64489D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172D4-8105-B47A-939B-FF9A4F93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E768E-98DD-5E67-478B-28053E4E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29DE1-32FF-F2E7-6971-A1253F5A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8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B8DB0-A984-A5A8-2A3C-6E0CFAB7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3016-C694-B107-5E9A-95A0C8A2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7B929-AABE-0883-376C-7FF76B75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824BC-4813-4565-821D-508CA0560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32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F818B-30E6-2766-498B-D3FB15D7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03FEE-1A92-FD16-EB30-BEA69A32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7ACA7-BA27-F58A-D2F1-00BDE127A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B93C8-C689-4C2A-ABFC-4875EFDDE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16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AECFC-0E1B-9F58-8179-BBDEC7F2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8FB11-AC73-B9BF-968E-1FC30CB98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3AA1D-0BE7-4BBE-17F1-CED2D4FB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2EE53-73F8-474D-B78B-04FDC66C0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014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F9318B-9686-7D66-8059-BFE44649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739B2A-2FF3-32EA-81CD-001A2081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37E1B8-C97A-74FB-762D-CCB889B3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60ADB-96D8-4490-9EFB-BF5D361D7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27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2289AF-9D4B-D41E-B378-E717C943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D23EEE-F2EB-6226-ECCD-DBAF6A29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D54DC7-533E-5D11-8738-30A105CF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D69A8-F22D-45F4-97EF-36B8E714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86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92B921-78F7-EACD-2EE5-7C6E656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015643-F53A-8A5B-9210-6D49D70F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28858D-70B2-5B5A-1B93-457F4F43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54B87-9B3E-46E4-9641-B0BB9DBC7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563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493F5C-F7A2-380A-9CA0-B61A9807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814F02-E34D-4BAE-57CC-52940B72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2A3982-06CE-9B55-335B-5253F17C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13932-7151-4013-9E17-E66F5B859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224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4CA158-72F3-C8F4-7E7A-4EA7EE03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739B6B-6B99-4823-5049-477D527B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A866DB-B297-292B-4C3D-C76EFB02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37B96-2A21-43A3-954A-3415D74BB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33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B1B5-71E9-CA51-5958-39FDC51F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3C234-AADA-3EEF-F12B-3EA6BE7A8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0A33F-1D49-B81E-2243-E56656C2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E5278-9E0F-2F02-E558-8DC711148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FB3E-EDEB-19BD-C41C-FD3BD7A3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24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B15FED-4D73-E65D-9276-DEED0871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75D42E-4D45-5DF3-22F4-81A49627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65EDE9-8E3B-398D-02E4-15682B106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E544E-1773-4CE4-954F-87A9482F5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457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420B-3052-5919-8A71-AF230E29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3E1A7-DDB2-DD46-977D-56AD7AD5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8BD4A-FD2E-6E42-68CE-78C48A90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E2F33-DCA7-4A4D-AF28-D780AE9474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894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41C72-5009-5185-7EB4-CBE353F5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09DB5-6BE6-C232-BEDE-4D8A88CE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0C07C-7FA9-42BC-73AD-E5CF14EB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350A9-A844-4A10-97BF-CB17CD6D8E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908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1118-4E5B-44A7-F45A-FEBA2A67E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0BBB7-0554-8FC3-5401-9673C5EF8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E1F79-F0B6-229B-1969-BA315680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23A-6D2D-455F-8BFD-7107FA2772AD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EF360-7762-8A4F-A907-34E6C231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B02C9-D7F9-33C2-721D-1750DC6C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01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85EE-698A-22DF-932B-65858605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49399-02E4-89E4-FFBB-7B4D34782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59D39-22F0-6243-10B6-CD52682E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DB0-1C24-4497-8A81-61EEE989C325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C4A5E-3E40-4B84-28DE-665F0AAF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D42F6-9A91-2DD1-0FC7-8D61A444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56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D201-5748-37F4-9214-55E2649F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BA4F5-4F3B-FF6D-E76C-95D100E88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AE7A-6224-AC34-812A-7B23EB68C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16C2-AACD-4D9C-8BB1-D24A948FBDB5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8DB6D-A5A6-E67E-1325-1210A632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F7CCF-A9AA-E870-9849-15608896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58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C1B0-2725-8496-C00A-DD7255D2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85C32-F542-5C6F-DBFB-8E5BC96EC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60EE9-2084-E518-4F4F-7EC2D653B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10F82-2830-5D44-72DB-00F7DCB2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1013-6C80-4875-B351-5CA7AEA1E21F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325EE-90F1-C480-955D-17EEB89F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DA92E-2B15-76BF-0A97-3D7F0568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12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A5FA-6BCF-B3A8-469F-22D14BAE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50A26-5F8A-275B-0263-59EC7E8AB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0EF9E-1964-78B2-FA64-414BCF125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81FC2-A1F0-901E-E634-263118C29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54A434-E0B4-AC3C-B095-C2714BEDA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B9C0EE-B648-2A75-FBE2-48C6E03B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D9E3-A664-4A03-A933-C402028794FC}" type="datetime1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FC74F-2372-CE9F-1AF9-754A5ED7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6454F-E4F8-E143-23DE-ADD949A1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00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3E72-5272-9C3D-0543-ADD6FCE6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7F168-7D24-7B7B-1908-5B1DFF3A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0CCA-8048-4246-B9B7-715179E147EA}" type="datetime1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7133C-AD5A-2ABE-7E00-FEE79CA2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C66B5-843F-8092-22DD-9A03B15B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24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2C370-D776-AEBF-2E1F-0246E18C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126D-3EE9-4E34-AEAE-8EBE3A22B75D}" type="datetime1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38808-EBC8-5247-EF85-7735B32E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731CE-C69D-E152-B193-3C85A226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9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44F1-95C5-0AFD-96BE-D8E7AFE8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FF-9DC8-E014-3F15-07B6C02A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04B2-C322-72D1-10E4-7C373E6F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22ED8-3C3E-04DA-2623-9D508FD1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66628-360D-2715-0468-1BC53831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13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91C4-56D1-47DE-BA53-A9834A0C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0990-9F56-212D-F189-33B9B011A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324AF-BBBA-E562-038D-7A925EF05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49E0-E25B-4EBF-3F8A-19C8033B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FA5AD-2087-4239-A14F-0D687C24A63E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7468D-522B-C010-5383-CF14DE383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98ABD-EB1F-92ED-2D6D-2827AC6D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4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A2E9-157F-C1C7-757A-DB84FC61D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31CF8-947C-1CE5-1AF0-B01FDEF5B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E6068-C758-2C8E-D988-8D1582EF6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B2548-DEED-04DE-2E84-18B99F0E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6040-3937-466C-8C47-D4F0EC09AA08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6D753-D765-D055-1FBB-0D80110C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F4CBC-EDD7-BA33-46F5-9B27EC18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7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20BB-497D-7574-BFE0-0D1865DD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4168F-E92A-206F-7949-D75A6F9FE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4E473-3EB4-5D6B-0765-E6FD1F3C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E588-220E-4BB4-8BDB-331F1C570137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C06FA-F49A-5EB9-35B4-EC1C9667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BDB6C-0D3C-8F94-2206-5A61A269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3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2D465-0C4D-A14B-5C46-B3A89014C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E2213-C0EC-CD65-76FE-32788A2DF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BF98-DE93-F682-2A89-22DFF911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C8FF-1A4A-499F-8B44-4929CCFD54ED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EA001-6930-BAE1-A4DE-F5DB0BAB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E2D1A-FC4C-FE09-B744-0A08B86B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78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41A9-7529-8521-7363-73C783B29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4D3A5-A0D6-F3B7-D41D-9873BAA44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23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0209-9546-5529-34DC-537E188E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E53E8-D38D-EEE0-4FA4-86A1BA21C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859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02BD-2DF8-9E3B-4CCB-0379F356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38A36-DA9E-79A4-7C19-FB909D1E4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15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35FF-8A97-968E-C309-562984FB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416E-091C-2318-0530-B623A24CD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721" y="1906761"/>
            <a:ext cx="5111040" cy="4319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9E8D7-2CC9-F23B-B513-D7634A001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080" y="1906761"/>
            <a:ext cx="5112961" cy="4319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57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6F7B-81CF-1D95-7C01-950FC7DC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5A84D-3948-AF7A-A745-857BED501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8F90-CBFC-DCA0-4350-E4164FD9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6E6A26-40E5-D372-C44A-30CC5AEB8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B4BFC-9EE0-DF5F-46E3-FFBFB5E10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682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078C-AA36-2032-746B-359825C3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58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A31F-EBA9-4FA2-8851-C01E5E89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AF5CB-CA4F-F49F-B6D3-85261E0FD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88C8F-1270-1D0E-9D1D-33B5E64E3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1E0C4-E3C5-7C1D-22E7-F288B05B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03C53-024F-B8C3-3DC8-93A41A4D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75D93-574A-5640-EA4D-05639210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1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58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8087-33A9-2629-B140-623F5F8C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ECFF9-F10F-9534-46B3-50A7A5C9D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6472A-8F18-6E36-0A3F-BC189DE9D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6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87FC-B297-1CD2-1F49-92C92A03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322C6-50E7-C741-ABB1-28DCFF0D3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083E5-C272-7AA7-907E-1221E8A2E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823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6C0D-5F33-B8D3-F6CF-0DDFF0390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1BDC4-BD39-0092-08AF-6D3DCA5DF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160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4DB1D3-4C3A-D3F4-78E7-B66A6AD6B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1440" y="568860"/>
            <a:ext cx="2601601" cy="56569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7F10B-1987-295C-5B07-6E75E6B24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721" y="568860"/>
            <a:ext cx="7622400" cy="56569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857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FFC000"/>
                </a:solidFill>
              </a:defRPr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350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 b="1">
                <a:solidFill>
                  <a:srgbClr val="FFC000"/>
                </a:solidFill>
              </a:defRPr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78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0247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3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3B26-F4FD-D560-BC46-A26C58E8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523ED-5272-6A42-D451-8AF6AE3E9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3D294-747F-BBF7-788B-6E8405F45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FA761-47B0-7278-D420-CF821D30F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AB163-A5DA-7A1B-32A6-C2C61A1DE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24BFBD-8605-6BB3-B8A5-B57615331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0D488-EB24-A70C-593F-CC81C29A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F24DFD-3481-5C1C-4232-F82B7184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10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8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33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2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5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75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8D585-2A8A-2958-994E-BA8E76AF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73BC-12C7-9DC4-64A8-BAA1CA6F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7DFA8-76A3-4686-BB2A-F66859A3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1C31B-3E14-A343-5F7C-84B76DA9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7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6A8C1-2212-0F9B-DABF-C2610279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0F0C7-A906-8A5F-75A0-5A9F04B9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2AAB0-2BB9-4AB8-7F80-64B3317D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6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0257-728A-DF35-8A1F-12520DD9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709BA-075A-500F-C4B4-5DDD42581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5CAF9-13E9-87FD-B8FA-EA95110F2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88414-01A0-3456-5D96-07A0454A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99F94-977F-55D9-8C9A-627B9E40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F5BA5-5FC8-7AB5-04FC-9B876C73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76B5-5812-8ED8-5090-A9B2200F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DA355-332A-0387-3200-8FDFB1341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AFC41-09C0-DFE5-0F55-DA49D448C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12393-1FF5-1392-8E04-F17B7762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D1F2E-B9E3-56D1-43FD-D81B81CD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38E2-F01A-4138-F2AC-F964BD49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8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705C4-E29E-39CD-B40A-3C046011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52668-2B85-ED9B-0ABF-BD2087BFB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97DA0-3DA6-E707-1CC3-8467083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D92E-CC22-48F1-B349-2087F75CEF5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80ACE-AFE1-4FC4-1DF8-E7DF134B3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D2F2A-2D96-CDE8-7DED-647CA39CE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C3F70-7B87-4D84-8AC1-E1680F5B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Placeholder 1">
            <a:extLst>
              <a:ext uri="{FF2B5EF4-FFF2-40B4-BE49-F238E27FC236}">
                <a16:creationId xmlns:a16="http://schemas.microsoft.com/office/drawing/2014/main" id="{3DF90843-C6B4-DD8B-BA68-FAA20B58E4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491" name="Text Placeholder 2">
            <a:extLst>
              <a:ext uri="{FF2B5EF4-FFF2-40B4-BE49-F238E27FC236}">
                <a16:creationId xmlns:a16="http://schemas.microsoft.com/office/drawing/2014/main" id="{EC09C708-00D3-1998-B4E0-4DC4EC885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F028D-06FF-324F-0A0C-151B07C87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rgbClr val="000000">
                    <a:tint val="75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DD27-953A-02F8-DE14-2D7E2F194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rgbClr val="000000">
                    <a:tint val="75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0FE0F-C550-203E-55BD-111CA0809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F25DE22-6054-41DF-B6EA-46AF2CF74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61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A8C49-0051-BE76-4083-B331D66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59930-324D-4DE6-2763-86BE27466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8769C-5AD3-D840-1B61-176042E53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EF347-695C-499F-9100-EA76504777B5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1AE39-8B40-3688-35FB-C7057A0A6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C1D9-69DC-A877-D1D5-AC25B8D4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9D726-20E4-41CC-8160-219A41121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0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C3A515B-17F9-17D2-896B-63AE9EF68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4720" y="568861"/>
            <a:ext cx="104083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ECF0FE0-1380-581F-2EDD-B6C777E66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4720" y="1906761"/>
            <a:ext cx="10408321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89357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391729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2pPr>
      <a:lvl3pPr marL="587593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3pPr>
      <a:lvl4pPr marL="78345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4pPr>
      <a:lvl5pPr marL="979322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5pPr>
      <a:lvl6pPr marL="1394094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6pPr>
      <a:lvl7pPr marL="1808866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7pPr>
      <a:lvl8pPr marL="222363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8pPr>
      <a:lvl9pPr marL="2638410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cs typeface="msgothic" charset="0"/>
        </a:defRPr>
      </a:lvl9pPr>
    </p:titleStyle>
    <p:bodyStyle>
      <a:lvl1pPr marL="391729" indent="-293797" algn="l" defTabSz="414772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814" kern="1200">
          <a:solidFill>
            <a:srgbClr val="000000"/>
          </a:solidFill>
          <a:latin typeface="+mn-lt"/>
          <a:ea typeface="+mn-ea"/>
          <a:cs typeface="+mn-cs"/>
        </a:defRPr>
      </a:lvl1pPr>
      <a:lvl2pPr marL="783458" indent="-260673" algn="l" defTabSz="414772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359" kern="1200">
          <a:solidFill>
            <a:srgbClr val="000000"/>
          </a:solidFill>
          <a:latin typeface="+mn-lt"/>
          <a:ea typeface="+mn-ea"/>
          <a:cs typeface="+mn-cs"/>
        </a:defRPr>
      </a:lvl2pPr>
      <a:lvl3pPr marL="1175187" indent="-195864" algn="l" defTabSz="414772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916" indent="-195864" algn="l" defTabSz="414772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645" indent="-195864" algn="l" defTabSz="41477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 b="1">
                <a:solidFill>
                  <a:srgbClr val="FFC000"/>
                </a:solidFill>
              </a:defRPr>
            </a:lvl1pPr>
          </a:lstStyle>
          <a:p>
            <a:fld id="{23A92FE8-1AF3-40FD-A18D-2A4197EEE9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0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4.e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-vwIfB74Tw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BDED7C8F-1566-6460-2B41-B97B7C4BE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4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3DDE8-92C3-24A1-6D79-490B438C0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4328" y="3953436"/>
            <a:ext cx="6937248" cy="1510442"/>
          </a:xfr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200" dirty="0">
                <a:latin typeface="Algerian" panose="04020705040A02060702" pitchFamily="82" charset="0"/>
              </a:rPr>
              <a:t>An Introduction to </a:t>
            </a:r>
            <a:r>
              <a:rPr lang="en-US" sz="5200" dirty="0" err="1">
                <a:latin typeface="Algerian" panose="04020705040A02060702" pitchFamily="82" charset="0"/>
              </a:rPr>
              <a:t>Photoacoustics</a:t>
            </a:r>
            <a:endParaRPr lang="en-US" sz="5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5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1E0143BF-4415-5413-58BE-2421CA8BC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300" y="171850"/>
            <a:ext cx="8494012" cy="104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marL="0" marR="0" lvl="0" indent="0" algn="ctr" defTabSz="41477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Health of Workers in the Mining and Construction Industries:</a:t>
            </a:r>
          </a:p>
          <a:p>
            <a:pPr marL="0" marR="0" lvl="0" indent="0" algn="ctr" defTabSz="41477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kumimoji="0" lang="en-GB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Pathogenesis of dust particulate matter-associated occupational lung diseases.</a:t>
            </a:r>
            <a:br>
              <a:rPr kumimoji="0" lang="en-GB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br>
              <a:rPr kumimoji="0" lang="en-GB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</a:br>
            <a:r>
              <a:rPr kumimoji="0" lang="en-GB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Our Work Aims at Providing Real Time Measurements of Speciated Dust Mass Concentration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A4E50F-B932-5682-4B69-EB13F50F4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18" y="1108953"/>
            <a:ext cx="9071381" cy="528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E973A325-914B-E15A-5AB3-C46B8AE8B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55" y="6541139"/>
            <a:ext cx="5914640" cy="29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marL="0" marR="0" lvl="0" indent="0" algn="l" defTabSz="41477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  <a:defRPr/>
            </a:pPr>
            <a:r>
              <a:rPr kumimoji="0" lang="en-GB" altLang="en-US" sz="1089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Kanth</a:t>
            </a:r>
            <a:r>
              <a:rPr kumimoji="0" lang="en-GB" altLang="en-US" sz="10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Swaroop </a:t>
            </a:r>
            <a:r>
              <a:rPr kumimoji="0" lang="en-GB" altLang="en-US" sz="1089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Vanka</a:t>
            </a:r>
            <a:r>
              <a:rPr kumimoji="0" lang="en-GB" altLang="en-US" sz="10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et al. European Respiratory Review, 2022;31:210250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79A0DFBD-D78F-D63F-B8C8-23658C31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4744" y="6577071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marL="77770" marR="0" lvl="0" indent="-77770" algn="l" defTabSz="41477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</a:tabLst>
              <a:defRPr/>
            </a:pPr>
            <a:r>
              <a:rPr kumimoji="0" lang="en-GB" altLang="en-US" sz="90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©2022 by European Respiratory Society</a:t>
            </a:r>
          </a:p>
        </p:txBody>
      </p:sp>
    </p:spTree>
    <p:extLst>
      <p:ext uri="{BB962C8B-B14F-4D97-AF65-F5344CB8AC3E}">
        <p14:creationId xmlns:p14="http://schemas.microsoft.com/office/powerpoint/2010/main" val="2339466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BED09B-77B3-EDB7-B9C1-60840A889866}"/>
              </a:ext>
            </a:extLst>
          </p:cNvPr>
          <p:cNvSpPr txBox="1">
            <a:spLocks noChangeArrowheads="1"/>
          </p:cNvSpPr>
          <p:nvPr/>
        </p:nvSpPr>
        <p:spPr>
          <a:xfrm>
            <a:off x="292099" y="152400"/>
            <a:ext cx="110430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latin typeface="Arial Black" panose="020B0A04020102020204" pitchFamily="34" charset="0"/>
              </a:rPr>
              <a:t>Photoacoustic Instruments For Light Absorption Measurements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3B7D06B-1CFB-0D15-AA5B-4A5D5FB5E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733800"/>
            <a:ext cx="8001000" cy="215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/>
              <a:t>Basic principles:</a:t>
            </a:r>
          </a:p>
          <a:p>
            <a:r>
              <a:rPr lang="en-US" altLang="en-US" sz="2000"/>
              <a:t>Laser light is power modulated by the chopper.  </a:t>
            </a:r>
          </a:p>
          <a:p>
            <a:r>
              <a:rPr lang="en-US" altLang="en-US" sz="2000"/>
              <a:t>Light absorbing aerosols convert light to heat - a sound wave is produced. </a:t>
            </a:r>
          </a:p>
          <a:p>
            <a:r>
              <a:rPr lang="en-US" altLang="en-US" sz="2000"/>
              <a:t>Microphone signal is a measure of the light absorption.</a:t>
            </a:r>
          </a:p>
          <a:p>
            <a:r>
              <a:rPr lang="en-US" altLang="en-US" sz="2000"/>
              <a:t>Light scattering aerosols don't generate heat.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E37853F-B345-5B74-5250-4AE6772F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4" y="1295400"/>
            <a:ext cx="51181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B30BE8-E5E1-229F-2FFF-D2AE8132EF54}"/>
              </a:ext>
            </a:extLst>
          </p:cNvPr>
          <p:cNvSpPr txBox="1"/>
          <p:nvPr/>
        </p:nvSpPr>
        <p:spPr>
          <a:xfrm>
            <a:off x="416704" y="2432050"/>
            <a:ext cx="133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(or other</a:t>
            </a:r>
          </a:p>
          <a:p>
            <a:r>
              <a:rPr lang="en-US" dirty="0"/>
              <a:t>wavelength)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6206111C-2ED9-A4BE-8A8B-19C4B07DE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7" r="-1743" b="2"/>
          <a:stretch/>
        </p:blipFill>
        <p:spPr>
          <a:xfrm>
            <a:off x="6480281" y="963166"/>
            <a:ext cx="4176685" cy="27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0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559BE4-89D9-2285-C54A-CDC6FD22511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68ED30E9-944C-0592-4CA0-DF941470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1066800"/>
          </a:xfrm>
        </p:spPr>
        <p:txBody>
          <a:bodyPr/>
          <a:lstStyle/>
          <a:p>
            <a:r>
              <a:rPr lang="en-US" altLang="en-US" sz="2800" b="1" dirty="0">
                <a:ea typeface="ＭＳ Ｐゴシック" panose="020B0600070205080204" pitchFamily="34" charset="-128"/>
              </a:rPr>
              <a:t>Single Laser Photoacoustic Instrument:  Equation to Obtain the Light Absorption Coefficient</a:t>
            </a:r>
          </a:p>
        </p:txBody>
      </p:sp>
      <p:graphicFrame>
        <p:nvGraphicFramePr>
          <p:cNvPr id="180227" name="Object 3">
            <a:extLst>
              <a:ext uri="{FF2B5EF4-FFF2-40B4-BE49-F238E27FC236}">
                <a16:creationId xmlns:a16="http://schemas.microsoft.com/office/drawing/2014/main" id="{835C571E-5CA8-C6EB-F30F-7E37535C1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1" y="1066801"/>
          <a:ext cx="7559675" cy="548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3987800" progId="Word.Document.8">
                  <p:embed/>
                </p:oleObj>
              </mc:Choice>
              <mc:Fallback>
                <p:oleObj name="Document" r:id="rId3" imgW="5486400" imgH="3987800" progId="Word.Document.8">
                  <p:embed/>
                  <p:pic>
                    <p:nvPicPr>
                      <p:cNvPr id="180227" name="Object 3">
                        <a:extLst>
                          <a:ext uri="{FF2B5EF4-FFF2-40B4-BE49-F238E27FC236}">
                            <a16:creationId xmlns:a16="http://schemas.microsoft.com/office/drawing/2014/main" id="{835C571E-5CA8-C6EB-F30F-7E37535C1A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1" y="1066801"/>
                        <a:ext cx="7559675" cy="548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175B6-5B5D-09E0-BBD8-06F9983F2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727474" cy="16459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The</a:t>
            </a:r>
            <a:r>
              <a:rPr lang="en-US" sz="3200" dirty="0"/>
              <a:t> </a:t>
            </a:r>
            <a:r>
              <a:rPr lang="en-US" sz="3200" dirty="0">
                <a:latin typeface="Arial Black" panose="020B0A04020102020204" pitchFamily="34" charset="0"/>
              </a:rPr>
              <a:t>Instrument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5758BD-37CA-13EA-8E00-0AB844AF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Features a tunable quantum cascade laser (QCL) which goes through the cell to an integrating sphere with an LN2-cooled MCT detector for laser power measurements.</a:t>
            </a:r>
          </a:p>
          <a:p>
            <a:r>
              <a:rPr lang="en-US" sz="1800" dirty="0"/>
              <a:t>Two Helmholtz resonators are in place for band-pass filtering of noise on inlet side.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C8F35-0603-A1C4-FDF2-F27ECD30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54A6BC-CE91-5FD1-664E-DE4785EAC5CF}"/>
              </a:ext>
            </a:extLst>
          </p:cNvPr>
          <p:cNvGrpSpPr/>
          <p:nvPr/>
        </p:nvGrpSpPr>
        <p:grpSpPr>
          <a:xfrm>
            <a:off x="273465" y="112629"/>
            <a:ext cx="11645070" cy="3995427"/>
            <a:chOff x="273465" y="51757"/>
            <a:chExt cx="11645070" cy="39954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4E75B5-A1FD-BCE3-2242-C3741326AFD3}"/>
                </a:ext>
              </a:extLst>
            </p:cNvPr>
            <p:cNvGrpSpPr/>
            <p:nvPr/>
          </p:nvGrpSpPr>
          <p:grpSpPr>
            <a:xfrm>
              <a:off x="470137" y="412020"/>
              <a:ext cx="6611189" cy="3486415"/>
              <a:chOff x="2611517" y="1703857"/>
              <a:chExt cx="7294892" cy="371192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F930A02-4C38-ADE8-7D47-DB2FCB412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1517" y="1703857"/>
                <a:ext cx="7294892" cy="3711921"/>
              </a:xfrm>
              <a:prstGeom prst="rect">
                <a:avLst/>
              </a:prstGeom>
              <a:noFill/>
              <a:effectLst>
                <a:softEdge rad="38100"/>
              </a:effectLst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FB18F43-ABAF-36A4-748B-7663127AC0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1517" y="1939738"/>
                <a:ext cx="0" cy="2117912"/>
              </a:xfrm>
              <a:prstGeom prst="line">
                <a:avLst/>
              </a:prstGeom>
              <a:ln w="317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 descr="A picture containing engine&#10;&#10;Description automatically generated">
              <a:extLst>
                <a:ext uri="{FF2B5EF4-FFF2-40B4-BE49-F238E27FC236}">
                  <a16:creationId xmlns:a16="http://schemas.microsoft.com/office/drawing/2014/main" id="{5EA6E8AD-7A5D-3178-610F-347EA07AF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0" r="4909"/>
            <a:stretch/>
          </p:blipFill>
          <p:spPr>
            <a:xfrm>
              <a:off x="7286715" y="84821"/>
              <a:ext cx="4631820" cy="3962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22BFD2-BBC1-4798-31A6-176E6A00CF6B}"/>
                </a:ext>
              </a:extLst>
            </p:cNvPr>
            <p:cNvSpPr txBox="1"/>
            <p:nvPr/>
          </p:nvSpPr>
          <p:spPr>
            <a:xfrm>
              <a:off x="7866538" y="1145672"/>
              <a:ext cx="2373935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Photoacoustic Resonator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FF9D0E-359C-86E6-97A6-8E4053FE30EE}"/>
                </a:ext>
              </a:extLst>
            </p:cNvPr>
            <p:cNvSpPr txBox="1"/>
            <p:nvPr/>
          </p:nvSpPr>
          <p:spPr>
            <a:xfrm>
              <a:off x="10665816" y="2531206"/>
              <a:ext cx="1056047" cy="58477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Helmholtz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Resonator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C9B4E4-44F3-83CD-C902-CF39543593BE}"/>
                </a:ext>
              </a:extLst>
            </p:cNvPr>
            <p:cNvSpPr txBox="1"/>
            <p:nvPr/>
          </p:nvSpPr>
          <p:spPr>
            <a:xfrm>
              <a:off x="10665815" y="969379"/>
              <a:ext cx="1056047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exit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5E5F0B-28FD-B550-F5FB-0EED2CFAE76F}"/>
                </a:ext>
              </a:extLst>
            </p:cNvPr>
            <p:cNvSpPr txBox="1"/>
            <p:nvPr/>
          </p:nvSpPr>
          <p:spPr>
            <a:xfrm>
              <a:off x="7697494" y="99985"/>
              <a:ext cx="497923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26DFA9-693B-3457-BFCF-A5B9BE59B433}"/>
                </a:ext>
              </a:extLst>
            </p:cNvPr>
            <p:cNvSpPr txBox="1"/>
            <p:nvPr/>
          </p:nvSpPr>
          <p:spPr>
            <a:xfrm>
              <a:off x="10033193" y="99080"/>
              <a:ext cx="632623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Piezo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121A16-3F1E-3C04-E1D1-A65763ECDE3A}"/>
                </a:ext>
              </a:extLst>
            </p:cNvPr>
            <p:cNvSpPr txBox="1"/>
            <p:nvPr/>
          </p:nvSpPr>
          <p:spPr>
            <a:xfrm>
              <a:off x="8353044" y="1568714"/>
              <a:ext cx="799502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Tuning tube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A15A5E-123F-9519-FCDD-89BE8CABA386}"/>
                </a:ext>
              </a:extLst>
            </p:cNvPr>
            <p:cNvSpPr/>
            <p:nvPr/>
          </p:nvSpPr>
          <p:spPr>
            <a:xfrm>
              <a:off x="273465" y="51757"/>
              <a:ext cx="11645070" cy="3995427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74373-FE90-3B3E-F21A-0A8895C90B86}"/>
                </a:ext>
              </a:extLst>
            </p:cNvPr>
            <p:cNvCxnSpPr>
              <a:cxnSpLocks/>
            </p:cNvCxnSpPr>
            <p:nvPr/>
          </p:nvCxnSpPr>
          <p:spPr>
            <a:xfrm>
              <a:off x="7286715" y="76195"/>
              <a:ext cx="0" cy="396236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979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30059-4453-41F8-7C45-B7A58868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The Need for a Smaller Instrument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B807-C74E-5D4C-D0C0-1DAB7A162382}"/>
              </a:ext>
            </a:extLst>
          </p:cNvPr>
          <p:cNvSpPr>
            <a:spLocks/>
          </p:cNvSpPr>
          <p:nvPr/>
        </p:nvSpPr>
        <p:spPr>
          <a:xfrm>
            <a:off x="841248" y="1750210"/>
            <a:ext cx="5149354" cy="4243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marR="0" lvl="0" indent="-28575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instrument is bulky and not easily portable.</a:t>
            </a:r>
          </a:p>
          <a:p>
            <a:pPr marL="285750" marR="0" lvl="0" indent="-28575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resonant frequency of cell decreases total size</a:t>
            </a:r>
          </a:p>
          <a:p>
            <a:pPr marL="688086" marR="0" lvl="1" indent="-28575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also introduces phase issues from larger aerosol not being able to completely thermally relax.</a:t>
            </a:r>
          </a:p>
          <a:p>
            <a:pPr marL="1090422" marR="0" lvl="2" indent="-28575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Prevents full pressure wave formation from coarse-mode aerosol.</a:t>
            </a:r>
          </a:p>
          <a:p>
            <a:pPr marL="1090422" marR="0" lvl="2" indent="-28575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Might be used to our advantage—thermal size cut</a:t>
            </a:r>
          </a:p>
          <a:p>
            <a:pPr marL="402336" marR="0" lvl="1" indent="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metal piece of equipment&#10;&#10;Description automatically generated">
            <a:extLst>
              <a:ext uri="{FF2B5EF4-FFF2-40B4-BE49-F238E27FC236}">
                <a16:creationId xmlns:a16="http://schemas.microsoft.com/office/drawing/2014/main" id="{42B4AD89-FE69-EA2C-4902-FADF8BBD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r="25937"/>
          <a:stretch/>
        </p:blipFill>
        <p:spPr>
          <a:xfrm>
            <a:off x="6331974" y="1737360"/>
            <a:ext cx="4676676" cy="3943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0B44C-5779-7CB3-4546-7B9F0B1B0575}"/>
              </a:ext>
            </a:extLst>
          </p:cNvPr>
          <p:cNvSpPr txBox="1"/>
          <p:nvPr/>
        </p:nvSpPr>
        <p:spPr>
          <a:xfrm>
            <a:off x="6455045" y="5703391"/>
            <a:ext cx="4430535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4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version of cell (considered in this presentation) compared to smaller, newer iteration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17E2D-C47A-107E-BBB9-B6FB2004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E758-3DDD-ADE5-C339-FB5AB33D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223935"/>
            <a:ext cx="5219307" cy="98599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>
                <a:latin typeface="Arial Black" panose="020B0A04020102020204" pitchFamily="34" charset="0"/>
              </a:rPr>
              <a:t>Initial Frequency Scan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A9E99D98-D33D-C0A0-85AF-5992A1A01D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693" y="1362269"/>
                <a:ext cx="3784207" cy="5309452"/>
              </a:xfrm>
            </p:spPr>
            <p:txBody>
              <a:bodyPr anchor="t">
                <a:noAutofit/>
              </a:bodyPr>
              <a:lstStyle/>
              <a:p>
                <a:r>
                  <a:rPr lang="en-US" sz="2200" dirty="0"/>
                  <a:t>Done to see feasibility of driving resonator at higher frequencies:</a:t>
                </a:r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200" i="1" dirty="0">
                    <a:latin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The piezoelectric transducer performed a frequency scan from 0-20kHz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=0.5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en-US" sz="2200" dirty="0"/>
                  <a:t> resolution.</a:t>
                </a:r>
              </a:p>
              <a:p>
                <a:r>
                  <a:rPr lang="en-US" sz="2200" dirty="0"/>
                  <a:t>Many, many modes were found.</a:t>
                </a:r>
              </a:p>
              <a:p>
                <a:r>
                  <a:rPr lang="en-US" sz="2200" dirty="0"/>
                  <a:t>Overall shape of curve is due to piezoelectric transducer frequency response.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A9E99D98-D33D-C0A0-85AF-5992A1A01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693" y="1362269"/>
                <a:ext cx="3784207" cy="5309452"/>
              </a:xfrm>
              <a:blipFill>
                <a:blip r:embed="rId2"/>
                <a:stretch>
                  <a:fillRect l="-1932" t="-1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034BD17-AC38-F3F9-3481-972E5B8199F2}"/>
              </a:ext>
            </a:extLst>
          </p:cNvPr>
          <p:cNvSpPr/>
          <p:nvPr/>
        </p:nvSpPr>
        <p:spPr>
          <a:xfrm>
            <a:off x="12068597" y="0"/>
            <a:ext cx="1234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D1B5E-DB1B-22C4-9232-E62FE2CD1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35" y="1209929"/>
            <a:ext cx="6472104" cy="46998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CA135-B3D1-DACF-DF57-27B64327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2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8E758-3DDD-ADE5-C339-FB5AB33D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586822"/>
            <a:ext cx="3860471" cy="16459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Spotting spurious modes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E99D98-D33D-C0A0-85AF-5992A1A01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576" y="365124"/>
            <a:ext cx="6106742" cy="2912277"/>
          </a:xfrm>
        </p:spPr>
        <p:txBody>
          <a:bodyPr anchor="ctr">
            <a:normAutofit/>
          </a:bodyPr>
          <a:lstStyle/>
          <a:p>
            <a:r>
              <a:rPr lang="en-US" sz="1800" dirty="0"/>
              <a:t>Fundamental </a:t>
            </a:r>
            <a:r>
              <a:rPr lang="en-US" sz="1800" u="sng" dirty="0"/>
              <a:t>should</a:t>
            </a:r>
            <a:r>
              <a:rPr lang="en-US" sz="1800" dirty="0"/>
              <a:t> drive 3x harder than first harmonic.</a:t>
            </a:r>
          </a:p>
          <a:p>
            <a:pPr lvl="1"/>
            <a:r>
              <a:rPr lang="en-US" sz="1800" dirty="0"/>
              <a:t>Measurements showed only driving 2.2 times higher.</a:t>
            </a:r>
          </a:p>
          <a:p>
            <a:r>
              <a:rPr lang="en-US" sz="1800" dirty="0"/>
              <a:t>Three unexpected modes are also found to very effectively absorb—even more so than the fundamental!</a:t>
            </a:r>
          </a:p>
          <a:p>
            <a:pPr lvl="1"/>
            <a:r>
              <a:rPr lang="en-US" sz="1800" dirty="0"/>
              <a:t>What?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565AA-87E5-45EA-9FDD-095EE662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2" y="2729397"/>
            <a:ext cx="4797590" cy="3483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0D927-8367-93B2-4654-45894B1B0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81" y="3477303"/>
            <a:ext cx="5523082" cy="19880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34BD17-AC38-F3F9-3481-972E5B8199F2}"/>
              </a:ext>
            </a:extLst>
          </p:cNvPr>
          <p:cNvSpPr/>
          <p:nvPr/>
        </p:nvSpPr>
        <p:spPr>
          <a:xfrm>
            <a:off x="12068597" y="0"/>
            <a:ext cx="1234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B448B-D89B-DEB8-055E-81D0BD0A0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6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C8998-8799-D9C9-EF99-7205C9AB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Increased frequency = less drive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15640E-F638-5B67-2FD3-5E3B3FD2E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Higher modes have less net pressure excursion; compressed and </a:t>
            </a:r>
            <a:r>
              <a:rPr lang="en-US" sz="2000" dirty="0" err="1"/>
              <a:t>rarefacted</a:t>
            </a:r>
            <a:r>
              <a:rPr lang="en-US" sz="2000" dirty="0"/>
              <a:t> sections of the pressure wave cancel out.</a:t>
            </a:r>
          </a:p>
        </p:txBody>
      </p:sp>
      <p:pic>
        <p:nvPicPr>
          <p:cNvPr id="7" name="Picture 6" descr="A diagram of a sound level&#10;&#10;Description automatically generated with medium confidence">
            <a:extLst>
              <a:ext uri="{FF2B5EF4-FFF2-40B4-BE49-F238E27FC236}">
                <a16:creationId xmlns:a16="http://schemas.microsoft.com/office/drawing/2014/main" id="{FD9DB662-18C2-7E9F-22BA-0B651EB0B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4" y="2657639"/>
            <a:ext cx="3727200" cy="3484932"/>
          </a:xfrm>
          <a:prstGeom prst="rect">
            <a:avLst/>
          </a:prstGeom>
        </p:spPr>
      </p:pic>
      <p:pic>
        <p:nvPicPr>
          <p:cNvPr id="5" name="Content Placeholder 4" descr="A diagram of a sound level&#10;&#10;Description automatically generated with medium confidence">
            <a:extLst>
              <a:ext uri="{FF2B5EF4-FFF2-40B4-BE49-F238E27FC236}">
                <a16:creationId xmlns:a16="http://schemas.microsoft.com/office/drawing/2014/main" id="{A676D935-2864-1EBB-9F50-70946D7BC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06" y="2661627"/>
            <a:ext cx="3727200" cy="34838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53D097-30A9-6AB6-D63B-62AFA83D5BA2}"/>
              </a:ext>
            </a:extLst>
          </p:cNvPr>
          <p:cNvCxnSpPr/>
          <p:nvPr/>
        </p:nvCxnSpPr>
        <p:spPr>
          <a:xfrm>
            <a:off x="1771650" y="5057775"/>
            <a:ext cx="2647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BA725-CCF3-D663-FD31-D2344902E536}"/>
              </a:ext>
            </a:extLst>
          </p:cNvPr>
          <p:cNvCxnSpPr/>
          <p:nvPr/>
        </p:nvCxnSpPr>
        <p:spPr>
          <a:xfrm>
            <a:off x="7096125" y="5057775"/>
            <a:ext cx="2647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2DB800-91D5-37BC-98C6-BB3D1D938A38}"/>
              </a:ext>
            </a:extLst>
          </p:cNvPr>
          <p:cNvSpPr txBox="1"/>
          <p:nvPr/>
        </p:nvSpPr>
        <p:spPr>
          <a:xfrm>
            <a:off x="611268" y="4873109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path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948BB-7951-1F78-0ADB-E39A246D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3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AC0DD-89EB-4728-4749-8727B294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EDA7A8-8462-2369-3BAE-4A39527D401B}"/>
              </a:ext>
            </a:extLst>
          </p:cNvPr>
          <p:cNvCxnSpPr>
            <a:cxnSpLocks/>
          </p:cNvCxnSpPr>
          <p:nvPr/>
        </p:nvCxnSpPr>
        <p:spPr>
          <a:xfrm flipH="1">
            <a:off x="4434840" y="2720340"/>
            <a:ext cx="386200" cy="155448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2222D-01FB-5D54-24C3-A02B0140125E}"/>
              </a:ext>
            </a:extLst>
          </p:cNvPr>
          <p:cNvGrpSpPr/>
          <p:nvPr/>
        </p:nvGrpSpPr>
        <p:grpSpPr>
          <a:xfrm>
            <a:off x="4074650" y="1270841"/>
            <a:ext cx="5419869" cy="4695762"/>
            <a:chOff x="4074650" y="1270841"/>
            <a:chExt cx="5419869" cy="4695762"/>
          </a:xfrm>
        </p:grpSpPr>
        <p:pic>
          <p:nvPicPr>
            <p:cNvPr id="3" name="Picture 2" descr="A drawing of a metal structure&#10;&#10;Description automatically generated">
              <a:extLst>
                <a:ext uri="{FF2B5EF4-FFF2-40B4-BE49-F238E27FC236}">
                  <a16:creationId xmlns:a16="http://schemas.microsoft.com/office/drawing/2014/main" id="{A760DDBD-49DD-8E99-F747-C97ECF990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r="7572" b="5368"/>
            <a:stretch/>
          </p:blipFill>
          <p:spPr>
            <a:xfrm>
              <a:off x="4074650" y="1270841"/>
              <a:ext cx="5419869" cy="469576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CE5444-020F-DEE0-F213-C4982D34F93A}"/>
                </a:ext>
              </a:extLst>
            </p:cNvPr>
            <p:cNvSpPr txBox="1"/>
            <p:nvPr/>
          </p:nvSpPr>
          <p:spPr>
            <a:xfrm>
              <a:off x="4074650" y="2308860"/>
              <a:ext cx="1492781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Aperture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F5FD02-6C04-451F-C892-5C36D5BEBA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460" y="2720340"/>
              <a:ext cx="378580" cy="15316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1523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16570-58E1-FBB5-2690-AD0E4CE7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The Fundamental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Content Placeholder 3" descr="A diagram of a pressure gauge&#10;&#10;Description automatically generated">
            <a:extLst>
              <a:ext uri="{FF2B5EF4-FFF2-40B4-BE49-F238E27FC236}">
                <a16:creationId xmlns:a16="http://schemas.microsoft.com/office/drawing/2014/main" id="{03AAE012-3D0C-F7A1-A3C9-9EDA39D17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4" y="2139484"/>
            <a:ext cx="4722204" cy="4096512"/>
          </a:xfrm>
          <a:prstGeom prst="rect">
            <a:avLst/>
          </a:prstGeom>
        </p:spPr>
      </p:pic>
      <p:pic>
        <p:nvPicPr>
          <p:cNvPr id="5" name="Picture 4" descr="A diagram of a pressure gauge&#10;&#10;Description automatically generated">
            <a:extLst>
              <a:ext uri="{FF2B5EF4-FFF2-40B4-BE49-F238E27FC236}">
                <a16:creationId xmlns:a16="http://schemas.microsoft.com/office/drawing/2014/main" id="{46665D48-7137-4B9B-A5BC-70D6FCA08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38" y="2139484"/>
            <a:ext cx="5596128" cy="40965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882B-FA19-2284-8FBD-845B7276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9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F076-870A-FC5F-93CD-900C92DB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CB9EC-35A5-5744-76DD-B693B455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What is the photoacoustic effect?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What is sound?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How can sound be generated from light?</a:t>
            </a:r>
          </a:p>
          <a:p>
            <a:r>
              <a:rPr lang="en-US" dirty="0">
                <a:latin typeface="Arial Black" panose="020B0A04020102020204" pitchFamily="34" charset="0"/>
              </a:rPr>
              <a:t>The spectroscopy of atmospheric aerosol</a:t>
            </a:r>
          </a:p>
          <a:p>
            <a:r>
              <a:rPr lang="en-US" dirty="0">
                <a:latin typeface="Arial Black" panose="020B0A04020102020204" pitchFamily="34" charset="0"/>
              </a:rPr>
              <a:t>Photoacoustic Spectroscopy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Basic principles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Confusions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Modeling an asymmetric cell</a:t>
            </a:r>
          </a:p>
          <a:p>
            <a:r>
              <a:rPr lang="en-US" dirty="0">
                <a:latin typeface="Arial Black" panose="020B0A04020102020204" pitchFamily="34" charset="0"/>
              </a:rPr>
              <a:t>Future Work</a:t>
            </a:r>
          </a:p>
          <a:p>
            <a:pPr lvl="1"/>
            <a:endParaRPr lang="en-US" dirty="0">
              <a:latin typeface="Arial Black" panose="020B0A04020102020204" pitchFamily="34" charset="0"/>
            </a:endParaRPr>
          </a:p>
          <a:p>
            <a:pPr lvl="1"/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1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90DF5-8459-8C04-86EC-AFA5B6B4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562797" cy="11064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Stray Mode Compared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diagram of a sound system&#10;&#10;Description automatically generated">
            <a:extLst>
              <a:ext uri="{FF2B5EF4-FFF2-40B4-BE49-F238E27FC236}">
                <a16:creationId xmlns:a16="http://schemas.microsoft.com/office/drawing/2014/main" id="{6AB7D200-4F56-864C-D5B5-49E886DA7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62" y="566928"/>
            <a:ext cx="2696153" cy="2338913"/>
          </a:xfrm>
          <a:prstGeom prst="rect">
            <a:avLst/>
          </a:prstGeom>
        </p:spPr>
      </p:pic>
      <p:pic>
        <p:nvPicPr>
          <p:cNvPr id="7" name="Picture 6" descr="A diagram of a pressure gauge&#10;&#10;Description automatically generated">
            <a:extLst>
              <a:ext uri="{FF2B5EF4-FFF2-40B4-BE49-F238E27FC236}">
                <a16:creationId xmlns:a16="http://schemas.microsoft.com/office/drawing/2014/main" id="{4682F018-9BA4-89FA-6536-9BA6C3D90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65" y="717866"/>
            <a:ext cx="2873668" cy="2033119"/>
          </a:xfrm>
          <a:prstGeom prst="rect">
            <a:avLst/>
          </a:prstGeom>
        </p:spPr>
      </p:pic>
      <p:pic>
        <p:nvPicPr>
          <p:cNvPr id="3" name="2328_bap_0_to_100" descr="A diagram of a sound system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B50331-4D5E-D510-D1B7-0BF3130EE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3908" y="3109523"/>
            <a:ext cx="5434921" cy="305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8F7FD-6211-52CA-F983-2DE6B3CC3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635" y="2261678"/>
            <a:ext cx="4894353" cy="34807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7FF12-5138-7A4C-17CB-C5179849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8F923FF-DD0C-4FD3-A1B4-68DFA51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4D3D9-D0F9-7D04-7997-140765A6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91" y="800639"/>
            <a:ext cx="3724217" cy="139139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Pre-and-Post Alignment and Window Change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close-up of a infrared image of a machine&#10;&#10;Description automatically generated">
            <a:extLst>
              <a:ext uri="{FF2B5EF4-FFF2-40B4-BE49-F238E27FC236}">
                <a16:creationId xmlns:a16="http://schemas.microsoft.com/office/drawing/2014/main" id="{47ADBE8E-83F7-DA52-0719-F17FDD05E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33" y="625683"/>
            <a:ext cx="3675888" cy="2756916"/>
          </a:xfrm>
          <a:prstGeom prst="rect">
            <a:avLst/>
          </a:prstGeom>
        </p:spPr>
      </p:pic>
      <p:pic>
        <p:nvPicPr>
          <p:cNvPr id="17" name="Content Placeholder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A3AB5B2E-B371-5632-471C-FB8400C55B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51" y="625683"/>
            <a:ext cx="3675888" cy="275691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Hands holding a round container with blue light&#10;&#10;Description automatically generated">
            <a:extLst>
              <a:ext uri="{FF2B5EF4-FFF2-40B4-BE49-F238E27FC236}">
                <a16:creationId xmlns:a16="http://schemas.microsoft.com/office/drawing/2014/main" id="{3203CA1D-F587-6FF1-0AF7-D07EEFD16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18380" b="-1"/>
          <a:stretch/>
        </p:blipFill>
        <p:spPr>
          <a:xfrm>
            <a:off x="4526151" y="3766934"/>
            <a:ext cx="3675888" cy="2238789"/>
          </a:xfrm>
          <a:prstGeom prst="rect">
            <a:avLst/>
          </a:prstGeom>
        </p:spPr>
      </p:pic>
      <p:pic>
        <p:nvPicPr>
          <p:cNvPr id="25" name="chart" descr="A close up of a window&#10;&#10;Description automatically generated">
            <a:extLst>
              <a:ext uri="{FF2B5EF4-FFF2-40B4-BE49-F238E27FC236}">
                <a16:creationId xmlns:a16="http://schemas.microsoft.com/office/drawing/2014/main" id="{F3D87C0A-AE2E-1E99-C7F3-06653DCE9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333" y="3751400"/>
            <a:ext cx="3675888" cy="226986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4A5A828-937C-EE55-1926-F35ED532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AD43E2-3940-CCD9-E94C-6680B57E695B}"/>
              </a:ext>
            </a:extLst>
          </p:cNvPr>
          <p:cNvSpPr/>
          <p:nvPr/>
        </p:nvSpPr>
        <p:spPr>
          <a:xfrm>
            <a:off x="350491" y="4019909"/>
            <a:ext cx="3804626" cy="30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03567-286D-A458-E3C2-CC4618827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77" y="2220687"/>
            <a:ext cx="3444119" cy="2825496"/>
          </a:xfrm>
        </p:spPr>
        <p:txBody>
          <a:bodyPr>
            <a:noAutofit/>
          </a:bodyPr>
          <a:lstStyle/>
          <a:p>
            <a:r>
              <a:rPr lang="en-US" sz="1700" dirty="0"/>
              <a:t>The KBr windows were removed from the cell to check for cleanliness.</a:t>
            </a:r>
          </a:p>
          <a:p>
            <a:pPr lvl="1"/>
            <a:r>
              <a:rPr lang="en-US" sz="1700" dirty="0"/>
              <a:t>Both windows cloudy</a:t>
            </a:r>
          </a:p>
          <a:p>
            <a:pPr lvl="1"/>
            <a:r>
              <a:rPr lang="en-US" sz="1700" dirty="0"/>
              <a:t>Exit window was filthy!</a:t>
            </a:r>
          </a:p>
          <a:p>
            <a:r>
              <a:rPr lang="en-US" sz="1700" dirty="0"/>
              <a:t>An FLIR E40 infrared camera was used to see if QCL was clipping aperture next to laser entry window.</a:t>
            </a:r>
          </a:p>
          <a:p>
            <a:pPr lvl="1"/>
            <a:r>
              <a:rPr lang="en-US" sz="1700" dirty="0"/>
              <a:t>It was.</a:t>
            </a:r>
          </a:p>
          <a:p>
            <a:r>
              <a:rPr lang="en-US" sz="1700" dirty="0"/>
              <a:t>Power measurements were calculated with 1 window in place and without any windows for transmission measurements.</a:t>
            </a:r>
          </a:p>
          <a:p>
            <a:pPr marL="457200" lvl="1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73980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A46B4-5F4E-2415-C70A-C6CD733A6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224460" cy="1371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Laser Power Spectra and Window Transmissions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3EB8F-BB70-E221-7B3D-3FFE3922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140" y="2259599"/>
            <a:ext cx="5431537" cy="3945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174C8-1328-146C-DDD5-AE140432A222}"/>
              </a:ext>
            </a:extLst>
          </p:cNvPr>
          <p:cNvSpPr txBox="1"/>
          <p:nvPr/>
        </p:nvSpPr>
        <p:spPr>
          <a:xfrm>
            <a:off x="6517541" y="907131"/>
            <a:ext cx="5991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Power Loss from aperture at 12.53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m: 0.732mW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96078-EBF0-A092-EA1B-8F1FA25C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8F2F20-3B28-8C41-B8C2-23C2082654A4}"/>
              </a:ext>
            </a:extLst>
          </p:cNvPr>
          <p:cNvGrpSpPr/>
          <p:nvPr/>
        </p:nvGrpSpPr>
        <p:grpSpPr>
          <a:xfrm>
            <a:off x="494784" y="2337573"/>
            <a:ext cx="5281229" cy="3811767"/>
            <a:chOff x="494784" y="2337573"/>
            <a:chExt cx="5281229" cy="38117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6FF658-6B3C-C0EF-B25F-9D0C294DF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9" t="2555" r="1739" b="784"/>
            <a:stretch/>
          </p:blipFill>
          <p:spPr>
            <a:xfrm>
              <a:off x="494784" y="2337573"/>
              <a:ext cx="5281229" cy="3811767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C57345-68CB-8BAE-909F-8BB29921EE56}"/>
                </a:ext>
              </a:extLst>
            </p:cNvPr>
            <p:cNvSpPr/>
            <p:nvPr/>
          </p:nvSpPr>
          <p:spPr>
            <a:xfrm>
              <a:off x="1203960" y="2337573"/>
              <a:ext cx="4160520" cy="154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39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C235A-209C-F416-4A69-4AC3E36D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Comparing Experiment to Model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B8F6632-CAF0-5A86-F36D-51826709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6227A9-D491-C92B-4D55-F82978078E85}"/>
              </a:ext>
            </a:extLst>
          </p:cNvPr>
          <p:cNvGrpSpPr/>
          <p:nvPr/>
        </p:nvGrpSpPr>
        <p:grpSpPr>
          <a:xfrm>
            <a:off x="372638" y="1823832"/>
            <a:ext cx="11699537" cy="4512402"/>
            <a:chOff x="372638" y="1823832"/>
            <a:chExt cx="11699537" cy="45124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3C63FB-8972-9113-89AA-6389A32F3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00"/>
            <a:stretch/>
          </p:blipFill>
          <p:spPr>
            <a:xfrm>
              <a:off x="6233160" y="1823832"/>
              <a:ext cx="5839015" cy="451240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5B32F7-D424-6B65-FC98-1B19C0CFF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99"/>
            <a:stretch/>
          </p:blipFill>
          <p:spPr>
            <a:xfrm>
              <a:off x="372638" y="1823832"/>
              <a:ext cx="5839015" cy="451240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A76CAE-8110-896C-73CE-511DCD419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419" t="9566" r="14497" b="76418"/>
            <a:stretch/>
          </p:blipFill>
          <p:spPr>
            <a:xfrm>
              <a:off x="2964180" y="2283455"/>
              <a:ext cx="2420027" cy="944633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4BAD20-6A98-8DC1-861E-68CD1C540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615" t="10411" r="13672" b="73547"/>
            <a:stretch/>
          </p:blipFill>
          <p:spPr>
            <a:xfrm>
              <a:off x="8772186" y="2274298"/>
              <a:ext cx="2420027" cy="836549"/>
            </a:xfrm>
            <a:prstGeom prst="rect">
              <a:avLst/>
            </a:prstGeom>
            <a:ln w="254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06289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B0374-EE3A-E054-3346-2236E0D5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Future (and Current) 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81339-52AA-E16B-B90A-3AFAC9E1C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2503355"/>
            <a:ext cx="5386832" cy="369502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Introduce laser attenuation by absorption to the model.</a:t>
            </a:r>
          </a:p>
          <a:p>
            <a:r>
              <a:rPr lang="en-US" sz="2200" dirty="0"/>
              <a:t>Model inlet effect on frequency distribution.</a:t>
            </a:r>
          </a:p>
          <a:p>
            <a:r>
              <a:rPr lang="en-US" sz="2200" dirty="0"/>
              <a:t>Restart testing of smaller cell and optimize it.</a:t>
            </a:r>
          </a:p>
          <a:p>
            <a:r>
              <a:rPr lang="en-US" sz="2200" dirty="0"/>
              <a:t>Continue to explore driving the cell at a higher frequency and the thermal size cut.</a:t>
            </a:r>
          </a:p>
          <a:p>
            <a:r>
              <a:rPr lang="en-US" sz="2200" dirty="0"/>
              <a:t>Develop a portable and reliable instrument to help prevent exposure to dangerous aerosol and excessive air pollution.</a:t>
            </a:r>
          </a:p>
        </p:txBody>
      </p:sp>
      <p:pic>
        <p:nvPicPr>
          <p:cNvPr id="4" name="Picture 3" descr="A metal piece of equipment&#10;&#10;Description automatically generated">
            <a:extLst>
              <a:ext uri="{FF2B5EF4-FFF2-40B4-BE49-F238E27FC236}">
                <a16:creationId xmlns:a16="http://schemas.microsoft.com/office/drawing/2014/main" id="{91582DE1-05D8-A341-B0C9-FE4EA992A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r="25937"/>
          <a:stretch/>
        </p:blipFill>
        <p:spPr>
          <a:xfrm>
            <a:off x="6426200" y="2229231"/>
            <a:ext cx="5032375" cy="424326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A507D-6FFF-56A1-B203-A0EF463F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306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9D726-20E4-41CC-8160-219A41121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06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E370-121A-4AE6-AB1F-D2FE4061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09" y="0"/>
            <a:ext cx="7762672" cy="6337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Future Work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1792B-91E6-447C-A7E7-649A6303B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566015"/>
            <a:ext cx="11965577" cy="62265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 are developing a more compact instrument with a microcontroller data acquisition system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36353-E7EE-467E-AEDF-7ABE90AF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92FE8-1AF3-40FD-A18D-2A4197EEE9E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60F259-8FEE-ABCC-F1D8-BF4A8DCF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94" y="933807"/>
            <a:ext cx="5677306" cy="5717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363C87-97DF-85A5-CF30-671A3170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76" y="2487306"/>
            <a:ext cx="5847254" cy="2610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E7DAEF-FF17-149A-4ECA-3C4EE91A6F05}"/>
              </a:ext>
            </a:extLst>
          </p:cNvPr>
          <p:cNvSpPr txBox="1"/>
          <p:nvPr/>
        </p:nvSpPr>
        <p:spPr>
          <a:xfrm>
            <a:off x="7632355" y="2117974"/>
            <a:ext cx="2805576" cy="369332"/>
          </a:xfrm>
          <a:prstGeom prst="rect">
            <a:avLst/>
          </a:prstGeom>
          <a:solidFill>
            <a:srgbClr val="B9ED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Photoacoustic Resonator</a:t>
            </a:r>
          </a:p>
        </p:txBody>
      </p:sp>
    </p:spTree>
    <p:extLst>
      <p:ext uri="{BB962C8B-B14F-4D97-AF65-F5344CB8AC3E}">
        <p14:creationId xmlns:p14="http://schemas.microsoft.com/office/powerpoint/2010/main" val="155719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37C8-BD17-7E9D-A3C1-F8806FD1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5BBB-1E97-77F7-9FBA-B5E41A3D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63825"/>
          </a:xfrm>
        </p:spPr>
        <p:txBody>
          <a:bodyPr/>
          <a:lstStyle/>
          <a:p>
            <a:r>
              <a:rPr lang="en-US" dirty="0"/>
              <a:t>Sound is a longitudinal pressure wave</a:t>
            </a:r>
          </a:p>
          <a:p>
            <a:pPr lvl="1"/>
            <a:r>
              <a:rPr lang="en-US" dirty="0"/>
              <a:t>Particles in wave propagate/travel in the same direction as the wave</a:t>
            </a:r>
          </a:p>
          <a:p>
            <a:r>
              <a:rPr lang="en-US" dirty="0"/>
              <a:t>Average pressure stays the same, but pressure at any one spot in the wave changes all the time.</a:t>
            </a:r>
          </a:p>
          <a:p>
            <a:pPr lvl="1"/>
            <a:r>
              <a:rPr lang="en-US" dirty="0"/>
              <a:t>Due to collisions between particles and momentum transfer.</a:t>
            </a:r>
          </a:p>
          <a:p>
            <a:pPr lvl="1"/>
            <a:r>
              <a:rPr lang="en-US" dirty="0"/>
              <a:t>With more collisions, a wave can move faster.</a:t>
            </a:r>
          </a:p>
          <a:p>
            <a:endParaRPr lang="en-US" dirty="0"/>
          </a:p>
        </p:txBody>
      </p:sp>
      <p:pic>
        <p:nvPicPr>
          <p:cNvPr id="5" name="Picture 4" descr="A black and red dotted background&#10;&#10;Description automatically generated">
            <a:extLst>
              <a:ext uri="{FF2B5EF4-FFF2-40B4-BE49-F238E27FC236}">
                <a16:creationId xmlns:a16="http://schemas.microsoft.com/office/drawing/2014/main" id="{F96D3A1E-670D-3F54-996D-6218EC425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4375150"/>
            <a:ext cx="7105650" cy="23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7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247D2-64AB-B348-3EF2-F523AB57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Sound from a light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2C0A-8F05-EDED-3D4F-A555E562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500"/>
            <a:ext cx="10515600" cy="4589463"/>
          </a:xfrm>
        </p:spPr>
        <p:txBody>
          <a:bodyPr/>
          <a:lstStyle/>
          <a:p>
            <a:r>
              <a:rPr lang="en-US" dirty="0"/>
              <a:t>One of Alexander Graham Bell’s (many) discoveries.</a:t>
            </a:r>
          </a:p>
          <a:p>
            <a:pPr lvl="1"/>
            <a:r>
              <a:rPr lang="en-US" dirty="0"/>
              <a:t>Interested in long-distance sound transmission.</a:t>
            </a:r>
          </a:p>
          <a:p>
            <a:pPr lvl="1"/>
            <a:r>
              <a:rPr lang="en-US" dirty="0"/>
              <a:t>Used a focused sunlight source.</a:t>
            </a:r>
          </a:p>
          <a:p>
            <a:pPr lvl="1"/>
            <a:r>
              <a:rPr lang="en-US" dirty="0"/>
              <a:t>Spoke through a deforming mirror that  caused light to reflect/scatter more depending on what’s being said.</a:t>
            </a:r>
          </a:p>
          <a:p>
            <a:pPr lvl="1"/>
            <a:r>
              <a:rPr lang="en-US" dirty="0"/>
              <a:t>Reflected light passes to an object that can turn the sunlight into acoustic energy/sound (transducer).</a:t>
            </a:r>
          </a:p>
          <a:p>
            <a:pPr lvl="2"/>
            <a:r>
              <a:rPr lang="en-US" dirty="0"/>
              <a:t>Used carbon black (produced from incomplete combustion of vegetation/tar/oils) at first.</a:t>
            </a:r>
          </a:p>
          <a:p>
            <a:pPr lvl="2"/>
            <a:r>
              <a:rPr lang="en-US" dirty="0"/>
              <a:t>Later versions converted sunlight into electricity first before converting again into sound.</a:t>
            </a:r>
          </a:p>
        </p:txBody>
      </p:sp>
    </p:spTree>
    <p:extLst>
      <p:ext uri="{BB962C8B-B14F-4D97-AF65-F5344CB8AC3E}">
        <p14:creationId xmlns:p14="http://schemas.microsoft.com/office/powerpoint/2010/main" val="413535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91B0-8873-0EC4-9AFD-D2808BA6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6"/>
            <a:ext cx="8121744" cy="66991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How a photophone works</a:t>
            </a:r>
          </a:p>
        </p:txBody>
      </p:sp>
      <p:pic>
        <p:nvPicPr>
          <p:cNvPr id="6" name="Content Placeholder 5" descr="A person using a machine&#10;&#10;Description automatically generated">
            <a:extLst>
              <a:ext uri="{FF2B5EF4-FFF2-40B4-BE49-F238E27FC236}">
                <a16:creationId xmlns:a16="http://schemas.microsoft.com/office/drawing/2014/main" id="{666653D3-21B7-B5F1-3FEF-5B2B4DB656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"/>
          <a:stretch/>
        </p:blipFill>
        <p:spPr>
          <a:xfrm>
            <a:off x="51428" y="1061679"/>
            <a:ext cx="6094343" cy="4890344"/>
          </a:xfrm>
        </p:spPr>
      </p:pic>
      <p:pic>
        <p:nvPicPr>
          <p:cNvPr id="8" name="Content Placeholder 7" descr="A person holding a microphone&#10;&#10;Description automatically generated">
            <a:extLst>
              <a:ext uri="{FF2B5EF4-FFF2-40B4-BE49-F238E27FC236}">
                <a16:creationId xmlns:a16="http://schemas.microsoft.com/office/drawing/2014/main" id="{7F3E4444-8BDE-CD46-5E65-893A26FF4F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75" y="1062917"/>
            <a:ext cx="3210031" cy="4901806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6E4BF40-8C58-1AAF-0496-589D5E55F339}"/>
              </a:ext>
            </a:extLst>
          </p:cNvPr>
          <p:cNvGrpSpPr/>
          <p:nvPr/>
        </p:nvGrpSpPr>
        <p:grpSpPr>
          <a:xfrm>
            <a:off x="2080970" y="1879600"/>
            <a:ext cx="3566082" cy="2411893"/>
            <a:chOff x="2324100" y="2603500"/>
            <a:chExt cx="3566082" cy="24118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2A9770-9B18-B5DD-A654-5459A187DFE5}"/>
                </a:ext>
              </a:extLst>
            </p:cNvPr>
            <p:cNvSpPr txBox="1"/>
            <p:nvPr/>
          </p:nvSpPr>
          <p:spPr>
            <a:xfrm>
              <a:off x="5537200" y="2603500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EB43A3-4B20-2E1C-D754-7F00101D417D}"/>
                </a:ext>
              </a:extLst>
            </p:cNvPr>
            <p:cNvSpPr txBox="1"/>
            <p:nvPr/>
          </p:nvSpPr>
          <p:spPr>
            <a:xfrm>
              <a:off x="4711700" y="2972832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641775-E4DF-9005-714F-81F5CA1A5032}"/>
                </a:ext>
              </a:extLst>
            </p:cNvPr>
            <p:cNvSpPr txBox="1"/>
            <p:nvPr/>
          </p:nvSpPr>
          <p:spPr>
            <a:xfrm>
              <a:off x="2324100" y="3874119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DA2DB9-F513-A60A-6EBE-390B729A061D}"/>
                </a:ext>
              </a:extLst>
            </p:cNvPr>
            <p:cNvSpPr txBox="1"/>
            <p:nvPr/>
          </p:nvSpPr>
          <p:spPr>
            <a:xfrm>
              <a:off x="2494179" y="4584700"/>
              <a:ext cx="364202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2722E6-B025-FF09-8DB5-A75BAEEF3CEE}"/>
                </a:ext>
              </a:extLst>
            </p:cNvPr>
            <p:cNvSpPr txBox="1"/>
            <p:nvPr/>
          </p:nvSpPr>
          <p:spPr>
            <a:xfrm>
              <a:off x="5075902" y="4646061"/>
              <a:ext cx="357790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36ECE8-875E-8CCC-7C54-CC7DE219495E}"/>
              </a:ext>
            </a:extLst>
          </p:cNvPr>
          <p:cNvGrpSpPr/>
          <p:nvPr/>
        </p:nvGrpSpPr>
        <p:grpSpPr>
          <a:xfrm>
            <a:off x="6953534" y="1237659"/>
            <a:ext cx="1722912" cy="2820507"/>
            <a:chOff x="7632890" y="1993900"/>
            <a:chExt cx="1722912" cy="28205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384105-AC03-51F8-0801-04CE11E545E2}"/>
                </a:ext>
              </a:extLst>
            </p:cNvPr>
            <p:cNvSpPr txBox="1"/>
            <p:nvPr/>
          </p:nvSpPr>
          <p:spPr>
            <a:xfrm>
              <a:off x="8196764" y="4445075"/>
              <a:ext cx="297582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DFF644-C2B7-9982-5202-E94EE37B2994}"/>
                </a:ext>
              </a:extLst>
            </p:cNvPr>
            <p:cNvSpPr txBox="1"/>
            <p:nvPr/>
          </p:nvSpPr>
          <p:spPr>
            <a:xfrm>
              <a:off x="8494913" y="3157498"/>
              <a:ext cx="351378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64FEDA-C9FB-D7D2-52E0-2554F8816200}"/>
                </a:ext>
              </a:extLst>
            </p:cNvPr>
            <p:cNvSpPr txBox="1"/>
            <p:nvPr/>
          </p:nvSpPr>
          <p:spPr>
            <a:xfrm>
              <a:off x="8991600" y="19939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97F838-3CAC-B0F2-6E02-A3C1A6E51D5E}"/>
                </a:ext>
              </a:extLst>
            </p:cNvPr>
            <p:cNvSpPr txBox="1"/>
            <p:nvPr/>
          </p:nvSpPr>
          <p:spPr>
            <a:xfrm>
              <a:off x="7632890" y="19939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9BCD70-9B59-32D9-767A-B70E993A34FB}"/>
              </a:ext>
            </a:extLst>
          </p:cNvPr>
          <p:cNvSpPr txBox="1"/>
          <p:nvPr/>
        </p:nvSpPr>
        <p:spPr>
          <a:xfrm>
            <a:off x="9484210" y="1606991"/>
            <a:ext cx="26436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dirty="0"/>
              <a:t>Sunlight comes in</a:t>
            </a:r>
          </a:p>
          <a:p>
            <a:pPr marL="342900" indent="-342900">
              <a:buAutoNum type="alphaLcPeriod"/>
            </a:pPr>
            <a:r>
              <a:rPr lang="en-US" dirty="0"/>
              <a:t>Goes through focusing lens</a:t>
            </a:r>
          </a:p>
          <a:p>
            <a:pPr marL="342900" indent="-342900">
              <a:buAutoNum type="alphaLcPeriod"/>
            </a:pPr>
            <a:r>
              <a:rPr lang="en-US" dirty="0"/>
              <a:t>Hits deforming mirror</a:t>
            </a:r>
          </a:p>
          <a:p>
            <a:pPr marL="342900" indent="-342900">
              <a:buAutoNum type="alphaLcPeriod"/>
            </a:pPr>
            <a:r>
              <a:rPr lang="en-US" dirty="0"/>
              <a:t>Voice-modified light sent back out</a:t>
            </a:r>
          </a:p>
          <a:p>
            <a:pPr marL="342900" indent="-342900">
              <a:buAutoNum type="alphaLcPeriod"/>
            </a:pPr>
            <a:r>
              <a:rPr lang="en-US" dirty="0"/>
              <a:t>Sent through another lens</a:t>
            </a:r>
          </a:p>
          <a:p>
            <a:pPr marL="342900" indent="-342900">
              <a:buAutoNum type="alphaLcPeriod"/>
            </a:pPr>
            <a:r>
              <a:rPr lang="en-US" dirty="0"/>
              <a:t>Light focused with parabolic mirror</a:t>
            </a:r>
          </a:p>
          <a:p>
            <a:pPr marL="342900" indent="-342900">
              <a:buAutoNum type="alphaLcPeriod"/>
            </a:pPr>
            <a:r>
              <a:rPr lang="en-US" dirty="0"/>
              <a:t>Light energy converts to electrical signal*</a:t>
            </a:r>
          </a:p>
          <a:p>
            <a:pPr marL="342900" indent="-342900">
              <a:buAutoNum type="alphaLcPeriod"/>
            </a:pPr>
            <a:r>
              <a:rPr lang="en-US" dirty="0"/>
              <a:t>Electricity converted to acoustic energy – sound!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A787C8-F904-7FA5-66A2-6FE6B960879A}"/>
              </a:ext>
            </a:extLst>
          </p:cNvPr>
          <p:cNvSpPr txBox="1"/>
          <p:nvPr/>
        </p:nvSpPr>
        <p:spPr>
          <a:xfrm>
            <a:off x="48970" y="6149200"/>
            <a:ext cx="6654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Great inspiration for the fiberoptic cable revolution!</a:t>
            </a:r>
          </a:p>
        </p:txBody>
      </p:sp>
    </p:spTree>
    <p:extLst>
      <p:ext uri="{BB962C8B-B14F-4D97-AF65-F5344CB8AC3E}">
        <p14:creationId xmlns:p14="http://schemas.microsoft.com/office/powerpoint/2010/main" val="96361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8043B-6701-F2E3-D301-4DD99A30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Photophone Demo</a:t>
            </a:r>
          </a:p>
        </p:txBody>
      </p:sp>
      <p:pic>
        <p:nvPicPr>
          <p:cNvPr id="4" name="Online Media 3" title="Laser Communicator - DIY/Homemade">
            <a:hlinkClick r:id="" action="ppaction://media"/>
            <a:extLst>
              <a:ext uri="{FF2B5EF4-FFF2-40B4-BE49-F238E27FC236}">
                <a16:creationId xmlns:a16="http://schemas.microsoft.com/office/drawing/2014/main" id="{E081EB53-9C4B-2173-5DD6-FAF0383ED4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2100" y="1333500"/>
            <a:ext cx="8571922" cy="4843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EE15A-0C3F-615B-751B-E0F1465D6C6D}"/>
              </a:ext>
            </a:extLst>
          </p:cNvPr>
          <p:cNvSpPr txBox="1"/>
          <p:nvPr/>
        </p:nvSpPr>
        <p:spPr>
          <a:xfrm>
            <a:off x="4887862" y="6308209"/>
            <a:ext cx="192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</a:t>
            </a:r>
            <a:r>
              <a:rPr lang="en-US" dirty="0" err="1"/>
              <a:t>RimstarOrg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diagram showing how light is being performed&#10;&#10;Description automatically generated with medium confidence">
            <a:extLst>
              <a:ext uri="{FF2B5EF4-FFF2-40B4-BE49-F238E27FC236}">
                <a16:creationId xmlns:a16="http://schemas.microsoft.com/office/drawing/2014/main" id="{0BE2A232-34EE-16E4-C89A-CFEE259E6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3429000"/>
            <a:ext cx="5956300" cy="32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5F67AD-216B-B663-8D35-A74D24FAF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Photoacoustic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22287-0159-DE10-F8ED-9F4A3A5AD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577"/>
            <a:ext cx="10515600" cy="4351338"/>
          </a:xfrm>
        </p:spPr>
        <p:txBody>
          <a:bodyPr/>
          <a:lstStyle/>
          <a:p>
            <a:r>
              <a:rPr lang="en-US" dirty="0"/>
              <a:t>Bell found in his studies that you can shine light on a solid object too to produce sound—if that light source is power-modulated (chopped)</a:t>
            </a:r>
          </a:p>
          <a:p>
            <a:pPr lvl="1"/>
            <a:r>
              <a:rPr lang="en-US" dirty="0"/>
              <a:t>Later discovered that this also applies to other types of matter too.</a:t>
            </a:r>
          </a:p>
          <a:p>
            <a:pPr lvl="1"/>
            <a:r>
              <a:rPr lang="en-US" dirty="0"/>
              <a:t>This fact was not used for many years.</a:t>
            </a:r>
          </a:p>
          <a:p>
            <a:pPr lvl="2"/>
            <a:r>
              <a:rPr lang="en-US" dirty="0"/>
              <a:t>Now forms the basis of photoacoustic spectroscopy.</a:t>
            </a:r>
          </a:p>
        </p:txBody>
      </p:sp>
    </p:spTree>
    <p:extLst>
      <p:ext uri="{BB962C8B-B14F-4D97-AF65-F5344CB8AC3E}">
        <p14:creationId xmlns:p14="http://schemas.microsoft.com/office/powerpoint/2010/main" val="329262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1226-A458-9ACC-8022-83FE27A5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Spectroscopy</a:t>
            </a:r>
            <a:r>
              <a:rPr lang="en-US" dirty="0"/>
              <a:t> </a:t>
            </a:r>
            <a:r>
              <a:rPr lang="en-US" dirty="0">
                <a:latin typeface="Arial Black" panose="020B0A04020102020204" pitchFamily="34" charset="0"/>
              </a:rPr>
              <a:t>of Aerosol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560CF33A-C084-81FB-A82B-5464F2BC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0" y="1361884"/>
            <a:ext cx="46307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3D0F6-DAA1-585E-9383-26AD9116A8F1}"/>
              </a:ext>
            </a:extLst>
          </p:cNvPr>
          <p:cNvSpPr txBox="1"/>
          <p:nvPr/>
        </p:nvSpPr>
        <p:spPr>
          <a:xfrm>
            <a:off x="333330" y="1459855"/>
            <a:ext cx="21141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Single Particle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9EAE1B9B-A90B-E5D2-8C9E-DAEBA2EA1D12}"/>
                  </a:ext>
                </a:extLst>
              </p:cNvPr>
              <p:cNvSpPr txBox="1"/>
              <p:nvPr/>
            </p:nvSpPr>
            <p:spPr bwMode="auto">
              <a:xfrm>
                <a:off x="82186" y="4965055"/>
                <a:ext cx="5133023" cy="1559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 algn="ctr"/>
                <a:r>
                  <a:rPr lang="en-US" sz="2800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Single Particle Cross Sections</a:t>
                </a:r>
                <a:b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r>
                  <a:rPr lang="en-US" sz="3500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abs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orption, </a:t>
                </a:r>
                <a:r>
                  <a:rPr lang="en-US" sz="3500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sca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ttering, </a:t>
                </a:r>
                <a:r>
                  <a:rPr lang="en-US" sz="3500" b="1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ext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inction</a:t>
                </a:r>
                <a:b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𝑠𝑐𝑎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9EAE1B9B-A90B-E5D2-8C9E-DAEBA2EA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86" y="4965055"/>
                <a:ext cx="5133023" cy="1559990"/>
              </a:xfrm>
              <a:prstGeom prst="rect">
                <a:avLst/>
              </a:prstGeom>
              <a:blipFill>
                <a:blip r:embed="rId3"/>
                <a:stretch>
                  <a:fillRect l="-2966" t="-3516" r="-201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DDAC43E-BD04-3828-1AF6-44A213A4DCA9}"/>
              </a:ext>
            </a:extLst>
          </p:cNvPr>
          <p:cNvSpPr txBox="1"/>
          <p:nvPr/>
        </p:nvSpPr>
        <p:spPr>
          <a:xfrm>
            <a:off x="5468937" y="1459855"/>
            <a:ext cx="2468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Multiple Particles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18D73-152E-44B8-9BB3-9369122E5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37" y="1823549"/>
            <a:ext cx="6620830" cy="27495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D39EA74-8CB5-A8D0-5D31-A7061FC1BBE9}"/>
              </a:ext>
            </a:extLst>
          </p:cNvPr>
          <p:cNvSpPr txBox="1">
            <a:spLocks/>
          </p:cNvSpPr>
          <p:nvPr/>
        </p:nvSpPr>
        <p:spPr>
          <a:xfrm>
            <a:off x="6783909" y="4454553"/>
            <a:ext cx="5305858" cy="8250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en-US" sz="500" dirty="0"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Direct Beam of Light: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Beer</a:t>
            </a:r>
            <a:r>
              <a:rPr lang="ja-JP" altLang="en-US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s Law </a:t>
            </a:r>
          </a:p>
          <a:p>
            <a:pPr>
              <a:lnSpc>
                <a:spcPct val="80000"/>
              </a:lnSpc>
            </a:pPr>
            <a:endParaRPr lang="en-US" altLang="en-US" sz="500" dirty="0"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8E587EEA-3EA1-ADC9-F73C-0D26B43DA619}"/>
                  </a:ext>
                </a:extLst>
              </p:cNvPr>
              <p:cNvSpPr txBox="1"/>
              <p:nvPr/>
            </p:nvSpPr>
            <p:spPr bwMode="auto">
              <a:xfrm>
                <a:off x="7687131" y="5223058"/>
                <a:ext cx="4220256" cy="1559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𝐷𝑖𝑟𝑒𝑐𝑡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𝑒𝑥𝑡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b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𝑠𝑐𝑎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8E587EEA-3EA1-ADC9-F73C-0D26B43DA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7131" y="5223058"/>
                <a:ext cx="4220256" cy="15599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50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B7F8-BE99-C380-C18B-719770BB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-123928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Aerosol Examples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315217-AD29-D32D-C7BB-932FEE62146D}"/>
              </a:ext>
            </a:extLst>
          </p:cNvPr>
          <p:cNvGrpSpPr/>
          <p:nvPr/>
        </p:nvGrpSpPr>
        <p:grpSpPr>
          <a:xfrm>
            <a:off x="0" y="800100"/>
            <a:ext cx="12337392" cy="3446191"/>
            <a:chOff x="-118722" y="774700"/>
            <a:chExt cx="12337392" cy="3446191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EE700912-2B18-7700-26AC-8C016B459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622" y="3751753"/>
              <a:ext cx="32092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/>
                <a:t>Volcanic Ash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2EC05D-BD26-AE78-A4C2-743AA1527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8722" y="774700"/>
              <a:ext cx="12192000" cy="305322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36F21E-C4C4-0E4C-C202-34213637D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858" y="3751753"/>
              <a:ext cx="32092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/>
                <a:t>Pollens</a:t>
              </a:r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1F0C2BB-F1A5-2988-E94E-A95788398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46" y="3759226"/>
              <a:ext cx="32092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/>
                <a:t>Sea Salt</a:t>
              </a:r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87C8D901-61DF-EB0F-E853-73E2AF7BB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9426" y="3733826"/>
              <a:ext cx="32092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/>
                <a:t>Soot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D9D45A9-BD2D-2742-0EDF-76240E87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11" y="4275997"/>
            <a:ext cx="2637305" cy="1977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6FDC2A-F6D5-2109-3A3A-4438B479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242" y="4275997"/>
            <a:ext cx="2637305" cy="1977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D7881-7198-6ADC-7E18-F3C0ED142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709" y="4275996"/>
            <a:ext cx="2636333" cy="1977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A7E4AB-5FBD-F1EF-AC63-C9E18527EF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37" b="3927"/>
          <a:stretch/>
        </p:blipFill>
        <p:spPr>
          <a:xfrm>
            <a:off x="8214052" y="4275060"/>
            <a:ext cx="3977948" cy="21560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B3362B-26D6-5E9C-4D83-30F8695F4BC8}"/>
              </a:ext>
            </a:extLst>
          </p:cNvPr>
          <p:cNvSpPr txBox="1"/>
          <p:nvPr/>
        </p:nvSpPr>
        <p:spPr>
          <a:xfrm>
            <a:off x="1977850" y="6270306"/>
            <a:ext cx="1690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/>
              <a:t>Incense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0CE1BA-4315-87D7-FB67-2D9CC77554E0}"/>
              </a:ext>
            </a:extLst>
          </p:cNvPr>
          <p:cNvSpPr txBox="1"/>
          <p:nvPr/>
        </p:nvSpPr>
        <p:spPr>
          <a:xfrm>
            <a:off x="6008720" y="6270306"/>
            <a:ext cx="1690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/>
              <a:t>Glass beads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105226-D013-05DA-F4B1-117D00A747C5}"/>
              </a:ext>
            </a:extLst>
          </p:cNvPr>
          <p:cNvSpPr txBox="1"/>
          <p:nvPr/>
        </p:nvSpPr>
        <p:spPr>
          <a:xfrm>
            <a:off x="9160858" y="6436034"/>
            <a:ext cx="215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/>
              <a:t>Coal and Silica </a:t>
            </a:r>
          </a:p>
        </p:txBody>
      </p:sp>
    </p:spTree>
    <p:extLst>
      <p:ext uri="{BB962C8B-B14F-4D97-AF65-F5344CB8AC3E}">
        <p14:creationId xmlns:p14="http://schemas.microsoft.com/office/powerpoint/2010/main" val="239220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msgothic"/>
      </a:majorFont>
      <a:minorFont>
        <a:latin typeface="Times New Roman"/>
        <a:ea typeface="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  <a:cs typeface="ms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  <a:cs typeface="ms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1297</Words>
  <Application>Microsoft Office PowerPoint</Application>
  <PresentationFormat>Widescreen</PresentationFormat>
  <Paragraphs>161</Paragraphs>
  <Slides>25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ＭＳ Ｐゴシック</vt:lpstr>
      <vt:lpstr>AdvTT1778526c</vt:lpstr>
      <vt:lpstr>AdvTT1778526c+20</vt:lpstr>
      <vt:lpstr>AdvTT3e3c8cd7</vt:lpstr>
      <vt:lpstr>Algerian</vt:lpstr>
      <vt:lpstr>Arial</vt:lpstr>
      <vt:lpstr>Arial Black</vt:lpstr>
      <vt:lpstr>Avenir Next LT Pro</vt:lpstr>
      <vt:lpstr>Bookman Old Style</vt:lpstr>
      <vt:lpstr>Calibri</vt:lpstr>
      <vt:lpstr>Calibri Light</vt:lpstr>
      <vt:lpstr>Cambria Math</vt:lpstr>
      <vt:lpstr>Century Schoolbook</vt:lpstr>
      <vt:lpstr>Symbol</vt:lpstr>
      <vt:lpstr>Times New Roman</vt:lpstr>
      <vt:lpstr>Wingdings</vt:lpstr>
      <vt:lpstr>Wingdings 2</vt:lpstr>
      <vt:lpstr>Office Theme</vt:lpstr>
      <vt:lpstr>4_Office Theme</vt:lpstr>
      <vt:lpstr>1_Office Theme</vt:lpstr>
      <vt:lpstr>2_Office Theme</vt:lpstr>
      <vt:lpstr>View</vt:lpstr>
      <vt:lpstr>Document</vt:lpstr>
      <vt:lpstr>An Introduction to Photoacoustics</vt:lpstr>
      <vt:lpstr>Outline</vt:lpstr>
      <vt:lpstr>Sound</vt:lpstr>
      <vt:lpstr>Sound from a light source</vt:lpstr>
      <vt:lpstr>How a photophone works</vt:lpstr>
      <vt:lpstr>Photophone Demo</vt:lpstr>
      <vt:lpstr>The Photoacoustic Effect</vt:lpstr>
      <vt:lpstr>Spectroscopy of Aerosol</vt:lpstr>
      <vt:lpstr>Aerosol Examples</vt:lpstr>
      <vt:lpstr>PowerPoint Presentation</vt:lpstr>
      <vt:lpstr>PowerPoint Presentation</vt:lpstr>
      <vt:lpstr>Single Laser Photoacoustic Instrument:  Equation to Obtain the Light Absorption Coefficient</vt:lpstr>
      <vt:lpstr>The Instrument</vt:lpstr>
      <vt:lpstr>The Need for a Smaller Instrument</vt:lpstr>
      <vt:lpstr>Initial Frequency Scan</vt:lpstr>
      <vt:lpstr>Spotting spurious modes</vt:lpstr>
      <vt:lpstr>Increased frequency = less drive  </vt:lpstr>
      <vt:lpstr>PowerPoint Presentation</vt:lpstr>
      <vt:lpstr>The Fundamental</vt:lpstr>
      <vt:lpstr>Stray Mode Compared</vt:lpstr>
      <vt:lpstr>Pre-and-Post Alignment and Window Change</vt:lpstr>
      <vt:lpstr>Laser Power Spectra and Window Transmissions</vt:lpstr>
      <vt:lpstr>Comparing Experiment to Model</vt:lpstr>
      <vt:lpstr>Future (and Current) Work</vt:lpstr>
      <vt:lpstr>Future Work Continued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Photoacoustics</dc:title>
  <dc:creator>Michael Sandink</dc:creator>
  <cp:lastModifiedBy>W P Arnott</cp:lastModifiedBy>
  <cp:revision>7</cp:revision>
  <dcterms:created xsi:type="dcterms:W3CDTF">2024-02-22T21:37:54Z</dcterms:created>
  <dcterms:modified xsi:type="dcterms:W3CDTF">2024-02-27T04:27:41Z</dcterms:modified>
</cp:coreProperties>
</file>